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30"/>
  </p:notesMasterIdLst>
  <p:handoutMasterIdLst>
    <p:handoutMasterId r:id="rId31"/>
  </p:handoutMasterIdLst>
  <p:sldIdLst>
    <p:sldId id="303" r:id="rId7"/>
    <p:sldId id="942" r:id="rId8"/>
    <p:sldId id="726" r:id="rId9"/>
    <p:sldId id="668" r:id="rId10"/>
    <p:sldId id="670" r:id="rId11"/>
    <p:sldId id="930" r:id="rId12"/>
    <p:sldId id="635" r:id="rId13"/>
    <p:sldId id="627" r:id="rId14"/>
    <p:sldId id="931" r:id="rId15"/>
    <p:sldId id="861" r:id="rId16"/>
    <p:sldId id="932" r:id="rId17"/>
    <p:sldId id="933" r:id="rId18"/>
    <p:sldId id="865" r:id="rId19"/>
    <p:sldId id="934" r:id="rId20"/>
    <p:sldId id="935" r:id="rId21"/>
    <p:sldId id="938" r:id="rId22"/>
    <p:sldId id="939" r:id="rId23"/>
    <p:sldId id="943" r:id="rId24"/>
    <p:sldId id="944" r:id="rId25"/>
    <p:sldId id="634" r:id="rId26"/>
    <p:sldId id="936" r:id="rId27"/>
    <p:sldId id="945" r:id="rId28"/>
    <p:sldId id="704" r:id="rId2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CC"/>
    <a:srgbClr val="72AF2F"/>
    <a:srgbClr val="C1E442"/>
    <a:srgbClr val="FFFF99"/>
    <a:srgbClr val="C6D254"/>
    <a:srgbClr val="000000"/>
    <a:srgbClr val="5C88D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00" autoAdjust="0"/>
    <p:restoredTop sz="92197" autoAdjust="0"/>
  </p:normalViewPr>
  <p:slideViewPr>
    <p:cSldViewPr snapToGrid="0">
      <p:cViewPr varScale="1">
        <p:scale>
          <a:sx n="62" d="100"/>
          <a:sy n="62" d="100"/>
        </p:scale>
        <p:origin x="102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8/31/2021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8/31/2021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506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S5-214009 CH exec report from SA5#138e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2021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sa/TSG_SA/TSGS_84/Docs/SP-190367.zip" TargetMode="Externa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9E_Electronic/Docs/SP-200769.zip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9E_Electronic/Docs/SP-200854.zip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sa/TSG_SA/TSGS_88E_Electronic/Docs/SP-200467.zip" TargetMode="Externa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9E_Electronic/Docs/SP-200771.zip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9E_Electronic/Docs/SP-200767.zip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0E_Electronic/Docs/SP-201081.zip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0E_Electronic/Docs/SP-201082.zip" TargetMode="Externa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2E_Electronic_2021_06/Docs/SP-210390.zip" TargetMode="Externa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2E_Electronic_2021_06/Docs/SP-210391.zip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5_TM/TSGS5_138e/Inbox/Drafts/S5-214507rev8%20SA5%20presentation%20for%20SA%20Rel-18%20workshop_CH%20COMMENT.pptx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5_TM/TSGS5_138e/Docs/S5-214043.zip" TargetMode="External"/><Relationship Id="rId2" Type="http://schemas.openxmlformats.org/officeDocument/2006/relationships/hyperlink" Target="https://www.3gpp.org/ftp/TSG_SA/WG5_TM/TSGS5_138e/Docs/S5-214018.zip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TSG_SA/WG5_TM/TSGS5_138e/Docs/S5-214665.zip" TargetMode="External"/><Relationship Id="rId4" Type="http://schemas.openxmlformats.org/officeDocument/2006/relationships/hyperlink" Target="https://www.3gpp.org/ftp/TSG_SA/WG5_TM/TSGS5_138e/Docs/S5-214027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5_TM/TSGS5_138e/Docs/S5-214027.zip" TargetMode="External"/><Relationship Id="rId2" Type="http://schemas.openxmlformats.org/officeDocument/2006/relationships/hyperlink" Target="https://www.3gpp.org/ftp/TSG_SA/WG5_TM/TSGS5_138e/Docs/S5-214069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WG5_TM/TSGS5_138e/Docs/S5-214665.zi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551671"/>
            <a:ext cx="103632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b="1" dirty="0"/>
              <a:t>Exec Report SA5#138e</a:t>
            </a:r>
            <a:br>
              <a:rPr lang="en-GB" sz="4800" b="1" i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828800" y="4147532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Maryse Gardella</a:t>
            </a:r>
            <a:r>
              <a:rPr lang="de-DE" altLang="de-DE" sz="2400" dirty="0">
                <a:latin typeface="Arial" charset="0"/>
              </a:rPr>
              <a:t> SA5 Vice Chair, </a:t>
            </a:r>
            <a:r>
              <a:rPr lang="en-GB" altLang="zh-CN" sz="2400" dirty="0">
                <a:latin typeface="Arial" charset="0"/>
              </a:rPr>
              <a:t>Nokia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7230884"/>
              </p:ext>
            </p:extLst>
          </p:nvPr>
        </p:nvGraphicFramePr>
        <p:xfrm>
          <a:off x="448394" y="1623105"/>
          <a:ext cx="11295212" cy="1948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5GSIMSCH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 Charging in 5G System Architecture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75%-&gt; 80%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32.240, TS 32.260, TS 32.275, TS 32.281,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32.290, TS 32.291, TS 32.298, TS 32.297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SP-190367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SA#94 (12/2021)</a:t>
                      </a:r>
                      <a:r>
                        <a:rPr lang="en-GB" altLang="zh-CN" sz="11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44003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5GSIMSCH</a:t>
            </a:r>
          </a:p>
        </p:txBody>
      </p:sp>
      <p:sp>
        <p:nvSpPr>
          <p:cNvPr id="9" name="矩形 8"/>
          <p:cNvSpPr/>
          <p:nvPr/>
        </p:nvSpPr>
        <p:spPr>
          <a:xfrm>
            <a:off x="350152" y="4270872"/>
            <a:ext cx="11721983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CR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was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agreed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to TS 32.291 (stage3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OpenAPI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)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starting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Addition of IMS charging information</a:t>
            </a:r>
            <a:endParaRPr lang="fr-FR" sz="18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0152" y="3614339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68873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537381"/>
              </p:ext>
            </p:extLst>
          </p:nvPr>
        </p:nvGraphicFramePr>
        <p:xfrm>
          <a:off x="448394" y="1623105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60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2095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5G_URLLC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enhancement for URLLC</a:t>
                      </a:r>
                      <a:endParaRPr lang="en-US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60%-&gt;   </a:t>
                      </a: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 err="1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Completed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32.255,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32.291, TS 32.298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Nokia Pure Text Light" panose="020B0403020202020204" pitchFamily="34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SP-200769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(09/2021)</a:t>
                      </a:r>
                      <a:r>
                        <a:rPr lang="en-GB" altLang="zh-CN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44003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5G_URLLC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0975" y="3571969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6F1189A6-539C-4702-8B28-3981E6DDC8BE}"/>
              </a:ext>
            </a:extLst>
          </p:cNvPr>
          <p:cNvSpPr/>
          <p:nvPr/>
        </p:nvSpPr>
        <p:spPr>
          <a:xfrm>
            <a:off x="287765" y="3963850"/>
            <a:ext cx="11269350" cy="24622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CRs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were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agreed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to TS 32.255 for introduction of: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Usage reporting from SMF description updated to clarify only "non-duplicated packets" are reported, for both Redundant transmission on N3/N9 interfaces and Redundant transmission at transport layer. 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"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PDU Session Pair ID instead of 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RSN (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Redundancy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Sequence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Number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) Information" in PDU Session Charging Information.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DraftCRs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converted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into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Agreed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CRs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to stage 3 TS 32.298 (CHF CDR ASN.1) and TS 32.291 (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OpenAPI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) to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complete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URLLC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charging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information</a:t>
            </a: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417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328817"/>
              </p:ext>
            </p:extLst>
          </p:nvPr>
        </p:nvGraphicFramePr>
        <p:xfrm>
          <a:off x="448394" y="1623105"/>
          <a:ext cx="11295212" cy="1613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60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2095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TEI17_NIESGU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N40 Interface Enhancements to Support GERAN and UTRAN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50%-&gt;  </a:t>
                      </a: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 err="1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Completed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32.240, TS 32.251,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32.255, TS 32.290,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32.291, TS 32.298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u="sng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hlinkClick r:id="rId2"/>
                        </a:rPr>
                        <a:t>SP-200854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(09/2021)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44003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TEI17_NIESGU </a:t>
            </a:r>
          </a:p>
        </p:txBody>
      </p:sp>
      <p:sp>
        <p:nvSpPr>
          <p:cNvPr id="9" name="矩形 8"/>
          <p:cNvSpPr/>
          <p:nvPr/>
        </p:nvSpPr>
        <p:spPr>
          <a:xfrm>
            <a:off x="205572" y="4116254"/>
            <a:ext cx="11269350" cy="19082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CR to TS 32.255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updating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"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GERAN/UTRAN access" dedicated Annex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with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some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additional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differences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  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CR to TS 32.291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introducing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specificities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of "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GERAN/UTRAN access" in attributes of 5G data connectivity </a:t>
            </a:r>
            <a:r>
              <a:rPr lang="en-US" sz="1800" dirty="0" err="1">
                <a:latin typeface="Calibri" pitchFamily="34" charset="0"/>
                <a:ea typeface="宋体" pitchFamily="2" charset="-122"/>
                <a:cs typeface="Arial" charset="0"/>
              </a:rPr>
              <a:t>Nchf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converged charging: RAI, CGI, SGSN… controlled under TEI17_NIESGU feature.  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CRs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to TS 32.298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introducing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User Location Information ASN.1 extension, SGSN, RAT Type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associated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to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GERAN/UTRAN access 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for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CHF CDR.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0975" y="3571969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24016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9807004"/>
              </p:ext>
            </p:extLst>
          </p:nvPr>
        </p:nvGraphicFramePr>
        <p:xfrm>
          <a:off x="406837" y="1080857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FS_EDGE_CH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Edge Computing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80%-&gt;   90%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28.815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SP-200467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SA#94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(12/2021)</a:t>
                      </a:r>
                      <a:r>
                        <a:rPr lang="en-GB" altLang="zh-CN" sz="11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Intel Corporation (UK) Ltd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396490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FS_EDGE_CH</a:t>
            </a:r>
          </a:p>
        </p:txBody>
      </p:sp>
      <p:sp>
        <p:nvSpPr>
          <p:cNvPr id="9" name="矩形 8"/>
          <p:cNvSpPr/>
          <p:nvPr/>
        </p:nvSpPr>
        <p:spPr>
          <a:xfrm>
            <a:off x="461325" y="2872348"/>
            <a:ext cx="11269350" cy="369331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agreed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to TR 28.815 on :</a:t>
            </a: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latin typeface="Calibri" pitchFamily="34" charset="0"/>
                <a:ea typeface="宋体" pitchFamily="2" charset="-122"/>
                <a:cs typeface="Arial" charset="0"/>
              </a:rPr>
              <a:t>New solution for edge application access charging via EAS (CTF)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latin typeface="Calibri" pitchFamily="34" charset="0"/>
                <a:ea typeface="宋体" pitchFamily="2" charset="-122"/>
                <a:cs typeface="Arial" charset="0"/>
              </a:rPr>
              <a:t>New solutions for charging for Session with QoS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latin typeface="Calibri" pitchFamily="34" charset="0"/>
                <a:ea typeface="宋体" pitchFamily="2" charset="-122"/>
                <a:cs typeface="Arial" charset="0"/>
              </a:rPr>
              <a:t>New use case &amp; Key issue for support by ECSP of charging information aggregation and solutions based on standalone CEF or CEF integrated in ECS.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latin typeface="Calibri" pitchFamily="34" charset="0"/>
                <a:ea typeface="宋体" pitchFamily="2" charset="-122"/>
                <a:cs typeface="Arial" charset="0"/>
              </a:rPr>
              <a:t>Evaluation of solutions &amp; Conclusion for: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Inter-provider charging for 5GS capabilities usage: solution based on aggregation by the Billing Domain.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edge enabling infrastructure resource usage/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performance</a:t>
            </a: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 charging when EAS is implemented as VNF: CEF enabling charging for </a:t>
            </a:r>
            <a:r>
              <a:rPr lang="en-US" sz="1400" dirty="0" err="1">
                <a:latin typeface="Calibri" pitchFamily="34" charset="0"/>
                <a:ea typeface="宋体" pitchFamily="2" charset="-122"/>
                <a:cs typeface="Arial" charset="0"/>
              </a:rPr>
              <a:t>MnS</a:t>
            </a: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 producer (use of ETSI NFV MANO specified by TS 28.522).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edge application server deployment charging : CEF enabling charging for </a:t>
            </a:r>
            <a:r>
              <a:rPr lang="en-US" sz="1400" dirty="0" err="1">
                <a:latin typeface="Calibri" pitchFamily="34" charset="0"/>
                <a:ea typeface="宋体" pitchFamily="2" charset="-122"/>
                <a:cs typeface="Arial" charset="0"/>
              </a:rPr>
              <a:t>MnS</a:t>
            </a: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 producer of EAS deployment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edge enabling services usage charging (EAS discovery/registration, EAS app context transfer, "UE location", "Application Client information", </a:t>
            </a:r>
            <a:r>
              <a:rPr lang="fr-FR" sz="1400" dirty="0">
                <a:latin typeface="Calibri" pitchFamily="34" charset="0"/>
                <a:ea typeface="宋体" pitchFamily="2" charset="-122"/>
                <a:cs typeface="Arial" charset="0"/>
              </a:rPr>
              <a:t>ACR management, Session </a:t>
            </a:r>
            <a:r>
              <a:rPr lang="fr-FR" sz="1400" dirty="0" err="1">
                <a:latin typeface="Calibri" pitchFamily="34" charset="0"/>
                <a:ea typeface="宋体" pitchFamily="2" charset="-122"/>
                <a:cs typeface="Arial" charset="0"/>
              </a:rPr>
              <a:t>with</a:t>
            </a:r>
            <a:r>
              <a:rPr lang="fr-FR" sz="1400" dirty="0">
                <a:latin typeface="Calibri" pitchFamily="34" charset="0"/>
                <a:ea typeface="宋体" pitchFamily="2" charset="-122"/>
                <a:cs typeface="Arial" charset="0"/>
              </a:rPr>
              <a:t> QoS </a:t>
            </a: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): IEC &amp; PEC charging from EES(CTF)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latin typeface="Calibri" pitchFamily="34" charset="0"/>
                <a:ea typeface="宋体" pitchFamily="2" charset="-122"/>
                <a:cs typeface="Arial" charset="0"/>
              </a:rPr>
              <a:t>Overall partial conclusions and recommendations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Draft TR 28.815 (email approval S5-214686)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TR sent to SA for information</a:t>
            </a: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6837" y="2579960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0407692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257508"/>
              </p:ext>
            </p:extLst>
          </p:nvPr>
        </p:nvGraphicFramePr>
        <p:xfrm>
          <a:off x="380975" y="1594564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FS_5G_CIoT_CH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5GS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CIoT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55%-&gt;   70%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28.816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u="sng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hlinkClick r:id="rId2"/>
                        </a:rPr>
                        <a:t>SP-200771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SA#94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(12/2021)</a:t>
                      </a:r>
                      <a:r>
                        <a:rPr lang="en-GB" altLang="zh-CN" sz="11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396490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FS_5G_CIoT_CH</a:t>
            </a:r>
          </a:p>
        </p:txBody>
      </p:sp>
      <p:sp>
        <p:nvSpPr>
          <p:cNvPr id="9" name="矩形 8"/>
          <p:cNvSpPr/>
          <p:nvPr/>
        </p:nvSpPr>
        <p:spPr>
          <a:xfrm>
            <a:off x="461325" y="3386055"/>
            <a:ext cx="11269350" cy="286232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 agreed to TR 28.816 for introduction of : 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New solutions for 5G data connectivity domain charging: PDU session charging enhancement with 5GS </a:t>
            </a:r>
            <a:r>
              <a:rPr lang="en-US" sz="1800" dirty="0" err="1">
                <a:latin typeface="Calibri" pitchFamily="34" charset="0"/>
                <a:ea typeface="宋体" pitchFamily="2" charset="-122"/>
                <a:cs typeface="Arial" charset="0"/>
              </a:rPr>
              <a:t>CIoT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optimizations parameters also in Home routed roaming and EPS interworking.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New solution for monitoring event domain charging based on NEF (CTF)</a:t>
            </a:r>
            <a:endParaRPr lang="en-US" sz="1800" dirty="0">
              <a:highlight>
                <a:srgbClr val="FFFF00"/>
              </a:highlight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New solution for control plane data transfer charging (NIDD) based SMF (CTF) charging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Start of evaluation on solutions based on NEF north bound API charging for NIDD configuration and NIDD via "Unstructured" PDU session </a:t>
            </a:r>
          </a:p>
          <a:p>
            <a:pPr lvl="1" indent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Draft TR 28.816 (email approval S5-214691)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TR sent to SA for information</a:t>
            </a: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0975" y="3093667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16011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3501184"/>
              </p:ext>
            </p:extLst>
          </p:nvPr>
        </p:nvGraphicFramePr>
        <p:xfrm>
          <a:off x="448394" y="1053369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FS_5G_Prose_CH</a:t>
                      </a:r>
                      <a:endParaRPr lang="fr-FR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aspects of Proximity-based Services in 5GC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60%-&gt;   80%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32.846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u="sng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hlinkClick r:id="rId2"/>
                        </a:rPr>
                        <a:t>SP-200767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SA#94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(12/2021)</a:t>
                      </a:r>
                      <a:r>
                        <a:rPr lang="en-GB" altLang="zh-CN" sz="11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CATT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396490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FS_5G_Prose_CH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48394" y="2552472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E2F50771-D582-4BB4-AC25-5A8582F5DEDC}"/>
              </a:ext>
            </a:extLst>
          </p:cNvPr>
          <p:cNvSpPr/>
          <p:nvPr/>
        </p:nvSpPr>
        <p:spPr>
          <a:xfrm>
            <a:off x="474256" y="2925972"/>
            <a:ext cx="11269350" cy="30162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 agreed to TR 32.846 for introduction of 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GB" sz="1800" dirty="0">
                <a:latin typeface="Calibri" pitchFamily="34" charset="0"/>
                <a:ea typeface="宋体" pitchFamily="2" charset="-122"/>
                <a:cs typeface="Arial" charset="0"/>
              </a:rPr>
              <a:t>Updates for considering SA2 decision (latest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TS 23.304)</a:t>
            </a:r>
            <a:r>
              <a:rPr lang="en-GB" sz="1800" dirty="0">
                <a:latin typeface="Calibri" pitchFamily="34" charset="0"/>
                <a:ea typeface="宋体" pitchFamily="2" charset="-122"/>
                <a:cs typeface="Arial" charset="0"/>
              </a:rPr>
              <a:t> to not pursue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UE-to-UE Relay in Rel-17: removal of </a:t>
            </a:r>
            <a:r>
              <a:rPr lang="en-GB" sz="1800" dirty="0">
                <a:latin typeface="Calibri" pitchFamily="34" charset="0"/>
                <a:ea typeface="宋体" pitchFamily="2" charset="-122"/>
                <a:cs typeface="Arial" charset="0"/>
              </a:rPr>
              <a:t>UE-to-UE Relay Discovery and UE-to-UE Relay </a:t>
            </a:r>
            <a:r>
              <a:rPr lang="en-GB" sz="1800" dirty="0" err="1">
                <a:latin typeface="Calibri" pitchFamily="34" charset="0"/>
                <a:ea typeface="宋体" pitchFamily="2" charset="-122"/>
                <a:cs typeface="Arial" charset="0"/>
              </a:rPr>
              <a:t>ProSe</a:t>
            </a:r>
            <a:r>
              <a:rPr lang="en-GB" sz="1800" dirty="0">
                <a:latin typeface="Calibri" pitchFamily="34" charset="0"/>
                <a:ea typeface="宋体" pitchFamily="2" charset="-122"/>
                <a:cs typeface="Arial" charset="0"/>
              </a:rPr>
              <a:t> Direct Communication 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GB" sz="1800" dirty="0">
                <a:latin typeface="Calibri" pitchFamily="34" charset="0"/>
                <a:ea typeface="宋体" pitchFamily="2" charset="-122"/>
                <a:cs typeface="Arial" charset="0"/>
              </a:rPr>
              <a:t>New potential requirements and solutions for </a:t>
            </a:r>
            <a:r>
              <a:rPr lang="en-US" sz="1800" dirty="0" err="1">
                <a:latin typeface="Calibri" pitchFamily="34" charset="0"/>
                <a:ea typeface="宋体" pitchFamily="2" charset="-122"/>
                <a:cs typeface="Arial" charset="0"/>
              </a:rPr>
              <a:t>ProSe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Direct Communication via UE-to-Network Relay: Layer-3 UE-to-Network Relay and Layer-2 UE-to-Network Relay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New solution "QoS flow Based Charging for </a:t>
            </a:r>
            <a:r>
              <a:rPr lang="en-US" sz="1800" dirty="0" err="1">
                <a:latin typeface="Calibri" pitchFamily="34" charset="0"/>
                <a:ea typeface="宋体" pitchFamily="2" charset="-122"/>
                <a:cs typeface="Arial" charset="0"/>
              </a:rPr>
              <a:t>ProSe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Direct Communication" reusing solutions for </a:t>
            </a:r>
            <a:r>
              <a:rPr lang="en-GB" sz="1800" dirty="0" err="1">
                <a:latin typeface="Calibri" pitchFamily="34" charset="0"/>
                <a:ea typeface="宋体" pitchFamily="2" charset="-122"/>
                <a:cs typeface="Arial" charset="0"/>
              </a:rPr>
              <a:t>ProSe</a:t>
            </a:r>
            <a:r>
              <a:rPr lang="en-GB" sz="1800" dirty="0">
                <a:latin typeface="Calibri" pitchFamily="34" charset="0"/>
                <a:ea typeface="宋体" pitchFamily="2" charset="-122"/>
                <a:cs typeface="Arial" charset="0"/>
              </a:rPr>
              <a:t> Communication solutions with QoS flow related information </a:t>
            </a:r>
          </a:p>
          <a:p>
            <a:pPr lvl="1" indent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800" dirty="0">
              <a:highlight>
                <a:srgbClr val="FFFF00"/>
              </a:highlight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Draft TR 32.846 (email approval S5-214696)</a:t>
            </a:r>
          </a:p>
          <a:p>
            <a:pPr marL="609585" lvl="1" indent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0227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7956984"/>
              </p:ext>
            </p:extLst>
          </p:nvPr>
        </p:nvGraphicFramePr>
        <p:xfrm>
          <a:off x="380975" y="1594564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99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98240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FS_5GLAN_CH</a:t>
                      </a:r>
                      <a:endParaRPr lang="fr-FR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SID on Charging Aspects of 5G LAN-type Services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 -&gt; 60%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28.822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u="sng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hlinkClick r:id="rId2"/>
                        </a:rPr>
                        <a:t>SP-201081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SA#94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(12/2021)</a:t>
                      </a:r>
                      <a:r>
                        <a:rPr lang="en-GB" altLang="zh-CN" sz="11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396490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FS_5GLAN_CH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0975" y="3093667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E2F50771-D582-4BB4-AC25-5A8582F5DEDC}"/>
              </a:ext>
            </a:extLst>
          </p:cNvPr>
          <p:cNvSpPr/>
          <p:nvPr/>
        </p:nvSpPr>
        <p:spPr>
          <a:xfrm>
            <a:off x="380975" y="3638662"/>
            <a:ext cx="11269350" cy="30162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 agreed to TR 28.822 for introduction of 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New OAM-based 5G VN group management use case and related potential requirements extension and coverage by existing UDM based solution #1.2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Different variants in "Traffic Forwarding of 5G VN Group Communication" use case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New solutions for 5G VN group unicast, multicast and broadcast communication in different traffic forwarding way (Local switch, N19 based or N6 based): based on SMF (CTF) PDU session charging (reporting per UE per UPF). When N19-based forwarding is used, per 5G VN Group member PDU session volume may be aggregated by CHF for the 5G VN group.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Draft TR 28.822 (email approval S5-214700)</a:t>
            </a:r>
          </a:p>
          <a:p>
            <a:pPr marL="609585" lvl="1" indent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6559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8734386"/>
              </p:ext>
            </p:extLst>
          </p:nvPr>
        </p:nvGraphicFramePr>
        <p:xfrm>
          <a:off x="317026" y="1167695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99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98240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FS_NETSLICE_CH_Ph2</a:t>
                      </a:r>
                      <a:endParaRPr lang="fr-FR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Aspects for Network Slicing Phase 2 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  50%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32.847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u="sng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hlinkClick r:id="rId2"/>
                        </a:rPr>
                        <a:t>SP-201082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(09/2021)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Matrixx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396490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FS_NETSLICE_CH_Ph2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42888" y="2666798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E2F50771-D582-4BB4-AC25-5A8582F5DEDC}"/>
              </a:ext>
            </a:extLst>
          </p:cNvPr>
          <p:cNvSpPr/>
          <p:nvPr/>
        </p:nvSpPr>
        <p:spPr>
          <a:xfrm>
            <a:off x="305453" y="2812992"/>
            <a:ext cx="11269350" cy="40010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 agreed to TR 32.847 for introduction of 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700" dirty="0">
                <a:latin typeface="Calibri" pitchFamily="34" charset="0"/>
                <a:ea typeface="宋体" pitchFamily="2" charset="-122"/>
                <a:cs typeface="Arial" charset="0"/>
              </a:rPr>
              <a:t>Combination of Key Issues #1 &amp; #5 "number of simultaneous UEs per network slice", and Key Issues #2 &amp; #7 for "number of concurrent PDU sessions per network slice" 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700" dirty="0">
                <a:latin typeface="Calibri" pitchFamily="34" charset="0"/>
                <a:ea typeface="宋体" pitchFamily="2" charset="-122"/>
                <a:cs typeface="Arial" charset="0"/>
              </a:rPr>
              <a:t>Extension of Volume aggregation by NS Tenant CCS solution for Shared S-NSSAI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700" dirty="0">
                <a:latin typeface="Calibri" pitchFamily="34" charset="0"/>
                <a:ea typeface="宋体" pitchFamily="2" charset="-122"/>
                <a:cs typeface="Arial" charset="0"/>
              </a:rPr>
              <a:t>New solutions for KI#9 "Converged Charging for actual duration per network slice":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700" dirty="0">
                <a:latin typeface="Calibri" pitchFamily="34" charset="0"/>
                <a:ea typeface="宋体" pitchFamily="2" charset="-122"/>
                <a:cs typeface="Arial" charset="0"/>
              </a:rPr>
              <a:t>Duration determination by NS Tenant CCS based on a distributed charging architecture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700" dirty="0">
                <a:latin typeface="Calibri" pitchFamily="34" charset="0"/>
                <a:ea typeface="宋体" pitchFamily="2" charset="-122"/>
                <a:cs typeface="Arial" charset="0"/>
              </a:rPr>
              <a:t>From the SMF based on a distributed charging architecture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700" dirty="0">
                <a:latin typeface="Calibri" pitchFamily="34" charset="0"/>
                <a:ea typeface="宋体" pitchFamily="2" charset="-122"/>
                <a:cs typeface="Arial" charset="0"/>
              </a:rPr>
              <a:t>From the NSACF (CTF)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700" dirty="0">
                <a:latin typeface="Calibri" pitchFamily="34" charset="0"/>
                <a:ea typeface="宋体" pitchFamily="2" charset="-122"/>
                <a:cs typeface="Arial" charset="0"/>
              </a:rPr>
              <a:t>From the NWDAF via CEF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700" dirty="0">
                <a:latin typeface="Calibri" pitchFamily="34" charset="0"/>
                <a:ea typeface="宋体" pitchFamily="2" charset="-122"/>
                <a:cs typeface="Arial" charset="0"/>
              </a:rPr>
              <a:t>New solution for Key Issue #5: Passing thresholds for a network slice based on Session based charging (SCUR) between a NF (to be determined) and CHF.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700" dirty="0">
                <a:latin typeface="Calibri" pitchFamily="34" charset="0"/>
                <a:ea typeface="宋体" pitchFamily="2" charset="-122"/>
                <a:cs typeface="Arial" charset="0"/>
              </a:rPr>
              <a:t>New Key issue with its solution – Network Slice-specific Authentication and Authorization (NSSAA) charging based on NSSAAF (CTF) and AMF (CTF)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Draft TR 32.847 (email approval S5-214702)</a:t>
            </a: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9068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7833992"/>
              </p:ext>
            </p:extLst>
          </p:nvPr>
        </p:nvGraphicFramePr>
        <p:xfrm>
          <a:off x="317026" y="1167695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99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98240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FS_NCHF_Ph2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SID on </a:t>
                      </a:r>
                      <a:r>
                        <a:rPr lang="en-US" sz="11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Nchf</a:t>
                      </a: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charging services phase 2 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  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28.826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u="sng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hlinkClick r:id="rId2"/>
                        </a:rPr>
                        <a:t>SP-210390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(03/2022)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396490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FS_NCHF_Ph2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42888" y="2666798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E2F50771-D582-4BB4-AC25-5A8582F5DEDC}"/>
              </a:ext>
            </a:extLst>
          </p:cNvPr>
          <p:cNvSpPr/>
          <p:nvPr/>
        </p:nvSpPr>
        <p:spPr>
          <a:xfrm>
            <a:off x="461325" y="3145615"/>
            <a:ext cx="11269350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Initial skeleton 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TR 28.826</a:t>
            </a: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5489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4307382"/>
              </p:ext>
            </p:extLst>
          </p:nvPr>
        </p:nvGraphicFramePr>
        <p:xfrm>
          <a:off x="317026" y="1167695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15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07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98240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FS_CHROAM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SID on 5G roaming charging architecture for wholesale and retail scenarios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  10%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28.827</a:t>
                      </a:r>
                      <a:endParaRPr lang="en-US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u="sng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hlinkClick r:id="rId2"/>
                        </a:rPr>
                        <a:t>SP-210391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(03/2022)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396490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FS_CHROAM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42888" y="2666798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E2F50771-D582-4BB4-AC25-5A8582F5DEDC}"/>
              </a:ext>
            </a:extLst>
          </p:cNvPr>
          <p:cNvSpPr/>
          <p:nvPr/>
        </p:nvSpPr>
        <p:spPr>
          <a:xfrm>
            <a:off x="461325" y="2959186"/>
            <a:ext cx="11269350" cy="32624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 agreed to TR 28.827 for introduction of 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fr-FR" sz="1700" dirty="0">
                <a:latin typeface="Calibri" pitchFamily="34" charset="0"/>
                <a:ea typeface="宋体" pitchFamily="2" charset="-122"/>
                <a:cs typeface="Arial" charset="0"/>
              </a:rPr>
              <a:t>Scope, TR initial structure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fr-FR" sz="1700" dirty="0">
                <a:latin typeface="Calibri" pitchFamily="34" charset="0"/>
                <a:ea typeface="宋体" pitchFamily="2" charset="-122"/>
                <a:cs typeface="Arial" charset="0"/>
              </a:rPr>
              <a:t>Business </a:t>
            </a:r>
            <a:r>
              <a:rPr lang="fr-FR" sz="1700" dirty="0" err="1">
                <a:latin typeface="Calibri" pitchFamily="34" charset="0"/>
                <a:ea typeface="宋体" pitchFamily="2" charset="-122"/>
                <a:cs typeface="Arial" charset="0"/>
              </a:rPr>
              <a:t>roles</a:t>
            </a:r>
            <a:r>
              <a:rPr lang="fr-FR" sz="1700" dirty="0">
                <a:latin typeface="Calibri" pitchFamily="34" charset="0"/>
                <a:ea typeface="宋体" pitchFamily="2" charset="-122"/>
                <a:cs typeface="Arial" charset="0"/>
              </a:rPr>
              <a:t> and concepts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700" dirty="0">
                <a:latin typeface="Calibri" pitchFamily="34" charset="0"/>
                <a:ea typeface="宋体" pitchFamily="2" charset="-122"/>
                <a:cs typeface="Arial" charset="0"/>
              </a:rPr>
              <a:t>Topic "Home MNO charging subscriber for 5G data connectivity at roaming using local breakout" with Use case, potential requirements, key issues with a possible solution based on V-CHF to H-CHF communication.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700" dirty="0">
                <a:latin typeface="Calibri" pitchFamily="34" charset="0"/>
                <a:ea typeface="宋体" pitchFamily="2" charset="-122"/>
                <a:cs typeface="Arial" charset="0"/>
              </a:rPr>
              <a:t>Topic "Charging in visited MNO for wholesale charging towards home MNO" with use cases, potential requirements, key issues for : 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700" dirty="0">
                <a:latin typeface="Calibri" pitchFamily="34" charset="0"/>
                <a:ea typeface="宋体" pitchFamily="2" charset="-122"/>
                <a:cs typeface="Arial" charset="0"/>
              </a:rPr>
              <a:t>Visited MNO charging home MNO for 5G connection and mobility provided to the home MNO’s subs.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700" dirty="0">
                <a:latin typeface="Calibri" pitchFamily="34" charset="0"/>
                <a:ea typeface="宋体" pitchFamily="2" charset="-122"/>
                <a:cs typeface="Arial" charset="0"/>
              </a:rPr>
              <a:t>Visited MNO charging home MNO for 5G data connectivity provided to the home </a:t>
            </a:r>
            <a:r>
              <a:rPr lang="en-US" sz="1700">
                <a:latin typeface="Calibri" pitchFamily="34" charset="0"/>
                <a:ea typeface="宋体" pitchFamily="2" charset="-122"/>
                <a:cs typeface="Arial" charset="0"/>
              </a:rPr>
              <a:t>MNO’s subs</a:t>
            </a:r>
            <a:endParaRPr lang="en-US" sz="17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2" indent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700" dirty="0" err="1">
                <a:latin typeface="Calibri" pitchFamily="34" charset="0"/>
                <a:ea typeface="宋体" pitchFamily="2" charset="-122"/>
                <a:cs typeface="Arial" charset="0"/>
              </a:rPr>
              <a:t>Both</a:t>
            </a:r>
            <a:r>
              <a:rPr lang="fr-FR" sz="17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700" dirty="0" err="1">
                <a:latin typeface="Calibri" pitchFamily="34" charset="0"/>
                <a:ea typeface="宋体" pitchFamily="2" charset="-122"/>
                <a:cs typeface="Arial" charset="0"/>
              </a:rPr>
              <a:t>with</a:t>
            </a:r>
            <a:r>
              <a:rPr lang="fr-FR" sz="1700" dirty="0">
                <a:latin typeface="Calibri" pitchFamily="34" charset="0"/>
                <a:ea typeface="宋体" pitchFamily="2" charset="-122"/>
                <a:cs typeface="Arial" charset="0"/>
              </a:rPr>
              <a:t> solutions </a:t>
            </a:r>
            <a:r>
              <a:rPr lang="fr-FR" sz="1700" dirty="0" err="1">
                <a:latin typeface="Calibri" pitchFamily="34" charset="0"/>
                <a:ea typeface="宋体" pitchFamily="2" charset="-122"/>
                <a:cs typeface="Arial" charset="0"/>
              </a:rPr>
              <a:t>based</a:t>
            </a:r>
            <a:r>
              <a:rPr lang="fr-FR" sz="1700" dirty="0">
                <a:latin typeface="Calibri" pitchFamily="34" charset="0"/>
                <a:ea typeface="宋体" pitchFamily="2" charset="-122"/>
                <a:cs typeface="Arial" charset="0"/>
              </a:rPr>
              <a:t> on "</a:t>
            </a:r>
            <a:r>
              <a:rPr lang="fr-FR" sz="1700" dirty="0" err="1">
                <a:latin typeface="Calibri" pitchFamily="34" charset="0"/>
                <a:ea typeface="宋体" pitchFamily="2" charset="-122"/>
                <a:cs typeface="Arial" charset="0"/>
              </a:rPr>
              <a:t>interconnect</a:t>
            </a:r>
            <a:r>
              <a:rPr lang="fr-FR" sz="1700" dirty="0">
                <a:latin typeface="Calibri" pitchFamily="34" charset="0"/>
                <a:ea typeface="宋体" pitchFamily="2" charset="-122"/>
                <a:cs typeface="Arial" charset="0"/>
              </a:rPr>
              <a:t>" box </a:t>
            </a:r>
            <a:r>
              <a:rPr lang="fr-FR" sz="1700" dirty="0" err="1">
                <a:latin typeface="Calibri" pitchFamily="34" charset="0"/>
                <a:ea typeface="宋体" pitchFamily="2" charset="-122"/>
                <a:cs typeface="Arial" charset="0"/>
              </a:rPr>
              <a:t>performing</a:t>
            </a:r>
            <a:r>
              <a:rPr lang="fr-FR" sz="17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en-US" sz="1700" dirty="0">
                <a:latin typeface="Calibri" pitchFamily="34" charset="0"/>
                <a:ea typeface="宋体" pitchFamily="2" charset="-122"/>
                <a:cs typeface="Arial" charset="0"/>
              </a:rPr>
              <a:t>aggregation/calculation per home MNO (outside the scope of current specifications) in Visited MNO via CGF for CHF produced CDRs (AMF, SMF). </a:t>
            </a:r>
            <a:endParaRPr lang="fr-FR" sz="17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Draft TR 32.827 (email approval S5-214704)</a:t>
            </a:r>
          </a:p>
        </p:txBody>
      </p:sp>
    </p:spTree>
    <p:extLst>
      <p:ext uri="{BB962C8B-B14F-4D97-AF65-F5344CB8AC3E}">
        <p14:creationId xmlns:p14="http://schemas.microsoft.com/office/powerpoint/2010/main" val="2942676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D2A5C-11F5-4B50-A581-F06747667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sz="4000" b="1" dirty="0"/>
              <a:t>New SA5 Charging SWG leadership</a:t>
            </a:r>
            <a:endParaRPr lang="fr-FR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E6CC9D-7265-491F-A139-528C264C33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4000" dirty="0">
                <a:cs typeface="Times New Roman" pitchFamily="18" charset="0"/>
              </a:rPr>
              <a:t>Gerald Görmer (</a:t>
            </a:r>
            <a:r>
              <a:rPr lang="en-GB" altLang="zh-CN" sz="4000" dirty="0" err="1">
                <a:cs typeface="Times New Roman" pitchFamily="18" charset="0"/>
              </a:rPr>
              <a:t>Matrixx</a:t>
            </a:r>
            <a:r>
              <a:rPr lang="en-GB" altLang="zh-CN" sz="4000" dirty="0">
                <a:cs typeface="Times New Roman" pitchFamily="18" charset="0"/>
              </a:rPr>
              <a:t>)  Chair </a:t>
            </a:r>
            <a:r>
              <a:rPr lang="de-DE" altLang="de-DE" sz="4000" dirty="0">
                <a:cs typeface="Times New Roman" pitchFamily="18" charset="0"/>
              </a:rPr>
              <a:t>(</a:t>
            </a:r>
            <a:r>
              <a:rPr lang="de-DE" altLang="de-DE" sz="4000" dirty="0" err="1">
                <a:cs typeface="Times New Roman" pitchFamily="18" charset="0"/>
              </a:rPr>
              <a:t>new</a:t>
            </a:r>
            <a:r>
              <a:rPr lang="de-DE" altLang="de-DE" sz="4000" dirty="0">
                <a:cs typeface="Times New Roman" pitchFamily="18" charset="0"/>
              </a:rPr>
              <a:t> </a:t>
            </a:r>
            <a:r>
              <a:rPr lang="de-DE" altLang="de-DE" sz="4000" dirty="0" err="1">
                <a:cs typeface="Times New Roman" pitchFamily="18" charset="0"/>
              </a:rPr>
              <a:t>elected</a:t>
            </a:r>
            <a:r>
              <a:rPr lang="de-DE" altLang="de-DE" sz="4000" dirty="0">
                <a:cs typeface="Times New Roman" pitchFamily="18" charset="0"/>
              </a:rPr>
              <a:t> </a:t>
            </a:r>
            <a:r>
              <a:rPr lang="en-GB" altLang="zh-CN" sz="4000" dirty="0">
                <a:cs typeface="Times New Roman" pitchFamily="18" charset="0"/>
              </a:rPr>
              <a:t>SA5 </a:t>
            </a:r>
            <a:r>
              <a:rPr lang="de-DE" altLang="de-DE" sz="4000" dirty="0" err="1">
                <a:cs typeface="Times New Roman" pitchFamily="18" charset="0"/>
              </a:rPr>
              <a:t>Vice</a:t>
            </a:r>
            <a:r>
              <a:rPr lang="de-DE" altLang="de-DE" sz="4000" dirty="0">
                <a:cs typeface="Times New Roman" pitchFamily="18" charset="0"/>
              </a:rPr>
              <a:t> Chairman)</a:t>
            </a:r>
          </a:p>
          <a:p>
            <a:r>
              <a:rPr lang="en-GB" altLang="zh-CN" sz="4000" dirty="0">
                <a:cs typeface="Times New Roman" pitchFamily="18" charset="0"/>
              </a:rPr>
              <a:t>Chen Shan (Huawei) nominated </a:t>
            </a:r>
            <a:r>
              <a:rPr lang="en-US" altLang="zh-CN" sz="4000" dirty="0">
                <a:cs typeface="Times New Roman" pitchFamily="18" charset="0"/>
              </a:rPr>
              <a:t>to the VC position (</a:t>
            </a:r>
            <a:r>
              <a:rPr lang="en-GB" altLang="zh-CN" sz="4000" dirty="0">
                <a:cs typeface="Times New Roman" pitchFamily="18" charset="0"/>
              </a:rPr>
              <a:t>VC since 05/2016)</a:t>
            </a:r>
          </a:p>
          <a:p>
            <a:endParaRPr lang="en-GB" altLang="zh-CN" sz="4000" dirty="0">
              <a:cs typeface="Times New Roman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6129312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SA#93e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8791884"/>
              </p:ext>
            </p:extLst>
          </p:nvPr>
        </p:nvGraphicFramePr>
        <p:xfrm>
          <a:off x="1128524" y="2073555"/>
          <a:ext cx="9230128" cy="1518351"/>
        </p:xfrm>
        <a:graphic>
          <a:graphicData uri="http://schemas.openxmlformats.org/drawingml/2006/table">
            <a:tbl>
              <a:tblPr/>
              <a:tblGrid>
                <a:gridCol w="1109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603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049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898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232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S5-214720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Presentation of TR 28.816 for information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Information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3823583"/>
                  </a:ext>
                </a:extLst>
              </a:tr>
              <a:tr h="514232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S5-214727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Presentation of TR 28.815 for information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Information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12745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5739943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945" y="228600"/>
            <a:ext cx="9725891" cy="1143000"/>
          </a:xfrm>
        </p:spPr>
        <p:txBody>
          <a:bodyPr/>
          <a:lstStyle/>
          <a:p>
            <a:r>
              <a:rPr lang="en-US" sz="3200" dirty="0">
                <a:ea typeface="+mn-ea"/>
                <a:cs typeface="Arial" panose="020B0604020202020204" pitchFamily="34" charset="0"/>
              </a:rPr>
              <a:t>Charging CRs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117" y="1115105"/>
            <a:ext cx="11183938" cy="2313896"/>
          </a:xfrm>
        </p:spPr>
        <p:txBody>
          <a:bodyPr/>
          <a:lstStyle/>
          <a:p>
            <a:r>
              <a:rPr lang="en-US" sz="2800" dirty="0"/>
              <a:t>5GSIMSCH CR</a:t>
            </a:r>
          </a:p>
          <a:p>
            <a:r>
              <a:rPr lang="en-GB" sz="2800" dirty="0"/>
              <a:t>5G_URLLC CRs</a:t>
            </a:r>
          </a:p>
          <a:p>
            <a:r>
              <a:rPr lang="en-GB" sz="2800" dirty="0"/>
              <a:t>TEI17_NIESGU CRs</a:t>
            </a:r>
            <a:endParaRPr lang="en-US" sz="2800" dirty="0"/>
          </a:p>
          <a:p>
            <a:r>
              <a:rPr lang="en-US" sz="2800" dirty="0"/>
              <a:t>Maintenance and Rel-17 small Enhancements 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E21058B-FB6A-4EE1-9A96-0B92438ACE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7719358"/>
              </p:ext>
            </p:extLst>
          </p:nvPr>
        </p:nvGraphicFramePr>
        <p:xfrm>
          <a:off x="5157627" y="3842535"/>
          <a:ext cx="1582219" cy="1447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showAsIcon="1" r:id="rId3" imgW="914597" imgH="806311" progId="Word.Document.8">
                  <p:embed/>
                </p:oleObj>
              </mc:Choice>
              <mc:Fallback>
                <p:oleObj name="Document" showAsIcon="1" r:id="rId3" imgW="914597" imgH="806311" progId="Word.Document.8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E21058B-FB6A-4EE1-9A96-0B92438ACE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57627" y="3842535"/>
                        <a:ext cx="1582219" cy="14470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C4E25-01FC-473E-94DD-3D30ADC8C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 Rel-18 </a:t>
            </a:r>
            <a:r>
              <a:rPr lang="fr-FR" dirty="0" err="1"/>
              <a:t>September</a:t>
            </a:r>
            <a:r>
              <a:rPr lang="fr-FR" dirty="0"/>
              <a:t> </a:t>
            </a:r>
            <a:r>
              <a:rPr lang="fr-FR" dirty="0" err="1"/>
              <a:t>workhop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81785D-73CA-46C4-8FB5-BCEADB1B07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CH SWG input </a:t>
            </a:r>
            <a:r>
              <a:rPr lang="fr-FR" dirty="0" err="1"/>
              <a:t>available</a:t>
            </a:r>
            <a:r>
              <a:rPr lang="fr-FR" dirty="0"/>
              <a:t> in draft folder </a:t>
            </a:r>
            <a:r>
              <a:rPr lang="fr-FR" dirty="0" err="1"/>
              <a:t>captured</a:t>
            </a:r>
            <a:r>
              <a:rPr lang="fr-FR" dirty="0"/>
              <a:t>  </a:t>
            </a:r>
            <a:r>
              <a:rPr lang="fr-FR" dirty="0" err="1"/>
              <a:t>under</a:t>
            </a:r>
            <a:r>
              <a:rPr lang="fr-FR" dirty="0"/>
              <a:t> :</a:t>
            </a:r>
          </a:p>
          <a:p>
            <a:pPr marL="0" indent="0">
              <a:buNone/>
            </a:pPr>
            <a:r>
              <a:rPr lang="en-US" sz="2400" dirty="0">
                <a:hlinkClick r:id="rId2"/>
              </a:rPr>
              <a:t>S5-214507rev8 SA5 presentation for SA Rel-18 </a:t>
            </a:r>
            <a:r>
              <a:rPr lang="en-US" sz="2400" dirty="0" err="1">
                <a:hlinkClick r:id="rId2"/>
              </a:rPr>
              <a:t>workshop_CH</a:t>
            </a:r>
            <a:r>
              <a:rPr lang="en-US" sz="2400" dirty="0">
                <a:hlinkClick r:id="rId2"/>
              </a:rPr>
              <a:t> COMMENT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369931063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3600" dirty="0" err="1"/>
              <a:t>Thank</a:t>
            </a:r>
            <a:r>
              <a:rPr lang="sv-SE" sz="3600" dirty="0"/>
              <a:t> </a:t>
            </a:r>
            <a:r>
              <a:rPr lang="sv-SE" sz="3600" dirty="0" err="1"/>
              <a:t>you</a:t>
            </a:r>
            <a:r>
              <a:rPr lang="sv-SE" sz="3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sz="4400" dirty="0"/>
              <a:t>Administrative 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1933332" y="3428999"/>
            <a:ext cx="9467558" cy="2797139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fr-FR" sz="2500" dirty="0"/>
              <a:t>Next </a:t>
            </a:r>
            <a:r>
              <a:rPr lang="en-US" sz="2500" dirty="0"/>
              <a:t>SA5#139e</a:t>
            </a:r>
            <a:r>
              <a:rPr lang="fr-FR" sz="2500" dirty="0"/>
              <a:t> CH meeting </a:t>
            </a:r>
            <a:r>
              <a:rPr lang="fr-FR" sz="2500" dirty="0" err="1"/>
              <a:t>schedule</a:t>
            </a:r>
            <a:r>
              <a:rPr lang="fr-FR" sz="2500" dirty="0"/>
              <a:t>: </a:t>
            </a:r>
          </a:p>
          <a:p>
            <a:pPr marL="952485" lvl="1" indent="-342900" algn="l">
              <a:buFont typeface="Wingdings" panose="05000000000000000000" pitchFamily="2" charset="2"/>
              <a:buChar char="§"/>
            </a:pPr>
            <a:r>
              <a:rPr lang="fr-FR" sz="2400" dirty="0"/>
              <a:t>Start of CH on Tuesday (first </a:t>
            </a:r>
            <a:r>
              <a:rPr lang="fr-FR" sz="2400" dirty="0" err="1"/>
              <a:t>week</a:t>
            </a:r>
            <a:r>
              <a:rPr lang="fr-FR" sz="2400" dirty="0"/>
              <a:t>)</a:t>
            </a:r>
          </a:p>
          <a:p>
            <a:pPr marL="952485" lvl="1" indent="-342900" algn="l">
              <a:buFont typeface="Wingdings" panose="05000000000000000000" pitchFamily="2" charset="2"/>
              <a:buChar char="§"/>
            </a:pPr>
            <a:r>
              <a:rPr lang="fr-FR" sz="2400" dirty="0"/>
              <a:t>End of CH on Tuesday(second </a:t>
            </a:r>
            <a:r>
              <a:rPr lang="fr-FR" sz="2400" dirty="0" err="1"/>
              <a:t>week</a:t>
            </a:r>
            <a:r>
              <a:rPr lang="fr-FR" sz="2400" dirty="0"/>
              <a:t>)  </a:t>
            </a:r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/>
              <a:t>Incoming LSs</a:t>
            </a:r>
            <a:endParaRPr lang="sv-SE" dirty="0"/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5551544"/>
              </p:ext>
            </p:extLst>
          </p:nvPr>
        </p:nvGraphicFramePr>
        <p:xfrm>
          <a:off x="264160" y="1754406"/>
          <a:ext cx="11663679" cy="4100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6726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92062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1077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27269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96852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152381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5286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S5-214018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Resubmitted Reply LS on making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PSCell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ID available at the SGW of EPC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S2-2100248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replied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S5-214069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1303816"/>
                  </a:ext>
                </a:extLst>
              </a:tr>
              <a:tr h="380827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S5-214043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Reply LS on making PSCell ID available at the SGW of EPC</a:t>
                      </a:r>
                      <a:endParaRPr lang="fr-FR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S2-2100248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replied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S5-214069</a:t>
                      </a:r>
                    </a:p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7523074"/>
                  </a:ext>
                </a:extLst>
              </a:tr>
              <a:tr h="380827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S5-214027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on Clarifications on the offline charging only indication</a:t>
                      </a:r>
                      <a:endParaRPr lang="fr-FR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C3-213546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replied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S5-214668 (under email </a:t>
                      </a:r>
                      <a:r>
                        <a:rPr lang="sv-SE" sz="16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app</a:t>
                      </a: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4839893"/>
                  </a:ext>
                </a:extLst>
              </a:tr>
              <a:tr h="380827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S5-214665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Reply on the offline charging only indication</a:t>
                      </a:r>
                      <a:endParaRPr lang="fr-FR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S2-2106558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replied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S5-214668</a:t>
                      </a:r>
                    </a:p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under email </a:t>
                      </a:r>
                      <a:r>
                        <a:rPr lang="sv-SE" sz="16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app</a:t>
                      </a: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82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30580336"/>
              </p:ext>
            </p:extLst>
          </p:nvPr>
        </p:nvGraphicFramePr>
        <p:xfrm>
          <a:off x="487680" y="1828506"/>
          <a:ext cx="11020140" cy="29489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7282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637072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283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26349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569459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315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S5-214069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on PSCELL ID availability in SGW CDR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ETSI TC LI, SA2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u="non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TSG SA, SA3LI, RAN3  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S2-2100248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  <a:tr h="457543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S5-214668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Reply on the offline charging only indication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SA2, CT3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u="non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S5-214027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S5-214665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0117901"/>
                  </a:ext>
                </a:extLst>
              </a:tr>
              <a:tr h="524881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S5-214667</a:t>
                      </a:r>
                      <a:endParaRPr lang="fr-FR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on UPF reporting for redundant transmission on transport layer</a:t>
                      </a:r>
                      <a:endParaRPr lang="fr-FR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SA2, CT4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600" u="non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9989177"/>
                  </a:ext>
                </a:extLst>
              </a:tr>
            </a:tbl>
          </a:graphicData>
        </a:graphic>
      </p:graphicFrame>
      <p:sp>
        <p:nvSpPr>
          <p:cNvPr id="4" name="Rectangle 4">
            <a:extLst>
              <a:ext uri="{FF2B5EF4-FFF2-40B4-BE49-F238E27FC236}">
                <a16:creationId xmlns:a16="http://schemas.microsoft.com/office/drawing/2014/main" id="{CA865BC3-9A1B-48D5-8394-667ED30ED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359" y="5169773"/>
            <a:ext cx="1040863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dirty="0">
                <a:latin typeface="Calibri" panose="020F0502020204030204" pitchFamily="34" charset="0"/>
                <a:ea typeface="DengXian" panose="02010600030101010101" pitchFamily="2" charset="-122"/>
              </a:rPr>
              <a:t>S5-214667</a:t>
            </a:r>
            <a:r>
              <a:rPr lang="fr-FR" sz="2400" dirty="0">
                <a:latin typeface="Calibri" panose="020F0502020204030204" pitchFamily="34" charset="0"/>
                <a:ea typeface="DengXian" panose="02010600030101010101" pitchFamily="2" charset="-122"/>
              </a:rPr>
              <a:t> =&gt;  email </a:t>
            </a:r>
            <a:r>
              <a:rPr lang="fr-FR" sz="2400" dirty="0" err="1">
                <a:latin typeface="Calibri" panose="020F0502020204030204" pitchFamily="34" charset="0"/>
                <a:ea typeface="DengXian" panose="02010600030101010101" pitchFamily="2" charset="-122"/>
              </a:rPr>
              <a:t>approval</a:t>
            </a:r>
            <a:r>
              <a:rPr lang="fr-FR" sz="2400" dirty="0">
                <a:latin typeface="Calibri" panose="020F0502020204030204" pitchFamily="34" charset="0"/>
                <a:ea typeface="DengXian" panose="02010600030101010101" pitchFamily="2" charset="-122"/>
              </a:rPr>
              <a:t>   </a:t>
            </a:r>
            <a:endParaRPr lang="en-GB" sz="2400" dirty="0">
              <a:latin typeface="Calibri" panose="020F0502020204030204" pitchFamily="34" charset="0"/>
              <a:ea typeface="DengXian" panose="02010600030101010101" pitchFamily="2" charset="-122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dirty="0">
                <a:latin typeface="Calibri" panose="020F0502020204030204" pitchFamily="34" charset="0"/>
                <a:ea typeface="DengXian" panose="02010600030101010101" pitchFamily="2" charset="-122"/>
              </a:rPr>
              <a:t>S5-214668</a:t>
            </a:r>
            <a:r>
              <a:rPr lang="fr-FR" sz="2400" dirty="0">
                <a:latin typeface="Calibri" panose="020F0502020204030204" pitchFamily="34" charset="0"/>
                <a:ea typeface="DengXian" panose="02010600030101010101" pitchFamily="2" charset="-122"/>
              </a:rPr>
              <a:t> =&gt;  email </a:t>
            </a:r>
            <a:r>
              <a:rPr lang="fr-FR" sz="2400" dirty="0" err="1">
                <a:latin typeface="Calibri" panose="020F0502020204030204" pitchFamily="34" charset="0"/>
                <a:ea typeface="DengXian" panose="02010600030101010101" pitchFamily="2" charset="-122"/>
              </a:rPr>
              <a:t>approval</a:t>
            </a:r>
            <a:r>
              <a:rPr lang="fr-FR" sz="2400" dirty="0">
                <a:latin typeface="Calibri" panose="020F0502020204030204" pitchFamily="34" charset="0"/>
                <a:ea typeface="DengXian" panose="02010600030101010101" pitchFamily="2" charset="-122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SIDs/WIDs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2457315"/>
              </p:ext>
            </p:extLst>
          </p:nvPr>
        </p:nvGraphicFramePr>
        <p:xfrm>
          <a:off x="995680" y="1899704"/>
          <a:ext cx="10233974" cy="1093419"/>
        </p:xfrm>
        <a:graphic>
          <a:graphicData uri="http://schemas.openxmlformats.org/drawingml/2006/table">
            <a:tbl>
              <a:tblPr/>
              <a:tblGrid>
                <a:gridCol w="132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22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1014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607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S5-214714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Charging aspects of edge computing</a:t>
                      </a:r>
                      <a:endParaRPr lang="fr-FR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Intel Finland Oy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03005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4655" y="278490"/>
            <a:ext cx="9102725" cy="828207"/>
          </a:xfrm>
        </p:spPr>
        <p:txBody>
          <a:bodyPr/>
          <a:lstStyle/>
          <a:p>
            <a:r>
              <a:rPr lang="sv-SE" sz="3200" dirty="0"/>
              <a:t>Summary of </a:t>
            </a:r>
            <a:r>
              <a:rPr lang="sv-SE" sz="3200" dirty="0" err="1"/>
              <a:t>ongoing</a:t>
            </a:r>
            <a:r>
              <a:rPr lang="sv-SE" sz="3200" dirty="0"/>
              <a:t> CH </a:t>
            </a:r>
            <a:r>
              <a:rPr lang="sv-SE" sz="3200" dirty="0" err="1"/>
              <a:t>WIs</a:t>
            </a:r>
            <a:r>
              <a:rPr lang="sv-SE" sz="3200" dirty="0"/>
              <a:t>/SIs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6547652"/>
              </p:ext>
            </p:extLst>
          </p:nvPr>
        </p:nvGraphicFramePr>
        <p:xfrm>
          <a:off x="541365" y="1240262"/>
          <a:ext cx="11078706" cy="50998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086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6010382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202076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2075379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</a:tblGrid>
              <a:tr h="8818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 err="1"/>
                        <a:t>Completion</a:t>
                      </a:r>
                      <a:r>
                        <a:rPr lang="sv-SE" sz="16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6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4620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5GSIMSCH</a:t>
                      </a:r>
                      <a:endParaRPr lang="sv-SE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Charging in 5G System Architecture</a:t>
                      </a:r>
                      <a:endParaRPr lang="sv-SE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75%-&gt; 80%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(09/2021)=&gt; </a:t>
                      </a:r>
                      <a:r>
                        <a:rPr lang="en-GB" altLang="zh-CN" sz="13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SA#94 (12/2021)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051932"/>
                  </a:ext>
                </a:extLst>
              </a:tr>
              <a:tr h="37482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5G_URLLC</a:t>
                      </a:r>
                      <a:endParaRPr lang="fr-FR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enhancement for URLLC</a:t>
                      </a:r>
                      <a:endParaRPr lang="en-US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altLang="zh-CN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60</a:t>
                      </a:r>
                      <a:r>
                        <a:rPr kumimoji="0" lang="en-US" altLang="zh-CN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%-&gt; </a:t>
                      </a:r>
                      <a:r>
                        <a:rPr kumimoji="0" lang="en-US" altLang="zh-CN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  <a:endParaRPr kumimoji="0" lang="sv-SE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00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(09/2021) 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300" b="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4903681"/>
                  </a:ext>
                </a:extLst>
              </a:tr>
              <a:tr h="37482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TEI17_NIESGU </a:t>
                      </a:r>
                      <a:endParaRPr lang="fr-FR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N40 Interface Enhancements to Support GERAN and UTRAN</a:t>
                      </a:r>
                      <a:endParaRPr lang="en-US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altLang="zh-CN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50</a:t>
                      </a:r>
                      <a:r>
                        <a:rPr kumimoji="0" lang="en-US" altLang="zh-CN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%-&gt;  </a:t>
                      </a:r>
                      <a:r>
                        <a:rPr kumimoji="0" lang="en-US" altLang="zh-CN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  <a:endParaRPr kumimoji="0" lang="sv-SE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00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altLang="zh-CN" sz="1300" b="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 (09/2021)</a:t>
                      </a:r>
                      <a:endParaRPr lang="en-GB" altLang="zh-CN" sz="1300" b="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300" b="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6424987"/>
                  </a:ext>
                </a:extLst>
              </a:tr>
              <a:tr h="390378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FS_EDGE_CH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aspects of Edge Computing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altLang="zh-CN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80</a:t>
                      </a:r>
                      <a:r>
                        <a:rPr kumimoji="0" lang="en-US" altLang="zh-CN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%-&gt;   90%</a:t>
                      </a:r>
                      <a:endParaRPr kumimoji="0" lang="sv-SE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(09/2021)=&gt; </a:t>
                      </a:r>
                      <a:r>
                        <a:rPr lang="en-GB" altLang="zh-CN" sz="13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SA#94 (12/2021</a:t>
                      </a:r>
                      <a:r>
                        <a:rPr lang="en-GB" altLang="zh-CN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</a:t>
                      </a:r>
                      <a:endParaRPr lang="en-GB" altLang="zh-CN" sz="1300" b="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8229340"/>
                  </a:ext>
                </a:extLst>
              </a:tr>
              <a:tr h="39284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FS_5G_CIoT_CH</a:t>
                      </a:r>
                      <a:endParaRPr lang="fr-FR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Study on charging aspects of 5GS </a:t>
                      </a:r>
                      <a:r>
                        <a:rPr lang="en-US" sz="13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CIoT</a:t>
                      </a:r>
                      <a:endParaRPr lang="en-US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fr-FR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altLang="zh-CN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55</a:t>
                      </a:r>
                      <a:r>
                        <a:rPr kumimoji="0" lang="en-US" altLang="zh-CN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%-&gt;   70%</a:t>
                      </a:r>
                      <a:endParaRPr kumimoji="0" lang="sv-SE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(09/2021)=&gt; </a:t>
                      </a:r>
                      <a:r>
                        <a:rPr lang="en-GB" altLang="zh-CN" sz="13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SA#94 (12/2021)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6521851"/>
                  </a:ext>
                </a:extLst>
              </a:tr>
              <a:tr h="37482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FS_5G_Prose_CH</a:t>
                      </a:r>
                      <a:endParaRPr lang="fr-FR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 Study on charging aspects of Proximity-based Services in 5GC</a:t>
                      </a:r>
                      <a:endParaRPr lang="fr-FR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altLang="zh-CN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60</a:t>
                      </a:r>
                      <a:r>
                        <a:rPr kumimoji="0" lang="en-US" altLang="zh-CN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%-&gt;   80%</a:t>
                      </a:r>
                      <a:endParaRPr kumimoji="0" lang="sv-SE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(09/2021)=&gt; </a:t>
                      </a:r>
                      <a:r>
                        <a:rPr lang="en-GB" altLang="zh-CN" sz="13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SA#94 (12/2021)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364704"/>
                  </a:ext>
                </a:extLst>
              </a:tr>
              <a:tr h="37482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FS_5GLAN_CH</a:t>
                      </a: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Aspect of 5G LAN-type Services </a:t>
                      </a:r>
                      <a:endParaRPr lang="fr-FR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40% -&gt; 60%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(06/2021)=&gt; </a:t>
                      </a:r>
                      <a:r>
                        <a:rPr lang="en-GB" altLang="zh-CN" sz="13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SA#94 (12/2021)</a:t>
                      </a:r>
                      <a:endParaRPr lang="en-GB" altLang="zh-CN" sz="1300" b="1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3766177"/>
                  </a:ext>
                </a:extLst>
              </a:tr>
              <a:tr h="470723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FS_NETSLICE_CH_Ph2</a:t>
                      </a: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aspects for enhancements of Network Slicing Phase 2</a:t>
                      </a:r>
                      <a:endParaRPr lang="fr-FR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 -&gt; 50%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sv-SE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(09/2021)=&gt; </a:t>
                      </a:r>
                      <a:r>
                        <a:rPr lang="en-GB" altLang="zh-CN" sz="13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SA#94 (12/2021)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3082543"/>
                  </a:ext>
                </a:extLst>
              </a:tr>
              <a:tr h="378838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FS_NCHF_Ph2</a:t>
                      </a:r>
                      <a:endParaRPr lang="fr-FR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3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Nchf charging services phase 2</a:t>
                      </a:r>
                      <a:endParaRPr lang="fr-FR" sz="13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 -&gt; 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altLang="zh-CN" sz="1300" b="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SA#95  (03/2022)</a:t>
                      </a:r>
                      <a:endParaRPr lang="en-GB" altLang="zh-CN" sz="1300" b="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5473571"/>
                  </a:ext>
                </a:extLst>
              </a:tr>
              <a:tr h="509802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FS_CHROAM</a:t>
                      </a:r>
                      <a:endParaRPr lang="fr-FR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5G roaming charging architecture for wholesale and retail scenarios</a:t>
                      </a:r>
                      <a:endParaRPr lang="fr-FR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 -&gt; 10%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altLang="zh-CN" sz="1300" b="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SA#95  (03/2022)</a:t>
                      </a:r>
                      <a:endParaRPr lang="en-GB" altLang="zh-CN" sz="1300" b="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0481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08627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7089315"/>
              </p:ext>
            </p:extLst>
          </p:nvPr>
        </p:nvGraphicFramePr>
        <p:xfrm>
          <a:off x="1384176" y="1899704"/>
          <a:ext cx="8290169" cy="991501"/>
        </p:xfrm>
        <a:graphic>
          <a:graphicData uri="http://schemas.openxmlformats.org/drawingml/2006/table">
            <a:tbl>
              <a:tblPr/>
              <a:tblGrid>
                <a:gridCol w="11947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5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613C568A-0C46-4592-BB68-CDB41342D77A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20748</TotalTime>
  <Words>2213</Words>
  <Application>Microsoft Office PowerPoint</Application>
  <PresentationFormat>Widescreen</PresentationFormat>
  <Paragraphs>407</Paragraphs>
  <Slides>23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Times New Roman</vt:lpstr>
      <vt:lpstr>Wingdings</vt:lpstr>
      <vt:lpstr>Office Theme</vt:lpstr>
      <vt:lpstr>Document</vt:lpstr>
      <vt:lpstr>    Exec Report SA5#138e  Charging Management (CH)  </vt:lpstr>
      <vt:lpstr>New SA5 Charging SWG leadership</vt:lpstr>
      <vt:lpstr>Administrative aspects</vt:lpstr>
      <vt:lpstr>Incoming LSs</vt:lpstr>
      <vt:lpstr>Outgoing LSs</vt:lpstr>
      <vt:lpstr>Charging (CH) WIs/SIs</vt:lpstr>
      <vt:lpstr>PowerPoint Presentation</vt:lpstr>
      <vt:lpstr>Summary of ongoing CH WIs/SIs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Charging CRs  </vt:lpstr>
      <vt:lpstr>SA Rel-18 September workhop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Nokia - mga1</cp:lastModifiedBy>
  <cp:revision>280</cp:revision>
  <dcterms:created xsi:type="dcterms:W3CDTF">2019-03-13T01:38:36Z</dcterms:created>
  <dcterms:modified xsi:type="dcterms:W3CDTF">2021-08-31T16:19:06Z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</Properties>
</file>